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3" r:id="rId3"/>
    <p:sldId id="256" r:id="rId4"/>
    <p:sldId id="259" r:id="rId5"/>
    <p:sldId id="260" r:id="rId6"/>
    <p:sldId id="261" r:id="rId7"/>
    <p:sldId id="264" r:id="rId8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4F73B7-7C12-49C5-A72F-AADDDEA35E3B}" v="434" dt="2026-02-07T19:40:39.8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9972" autoAdjust="0"/>
    <p:restoredTop sz="94660"/>
  </p:normalViewPr>
  <p:slideViewPr>
    <p:cSldViewPr snapToGrid="0">
      <p:cViewPr varScale="1">
        <p:scale>
          <a:sx n="87" d="100"/>
          <a:sy n="87" d="100"/>
        </p:scale>
        <p:origin x="-302" y="-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pPr/>
              <a:t>08/02/2026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kodigitaccount/Moltbot_Clawdbot_Opencla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2A4FC2C-047E-45A5-965D-8E1E3BF09B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purple and orange gradient with white text&#10;&#10;AI-generated content may be incorrect.">
            <a:extLst>
              <a:ext uri="{FF2B5EF4-FFF2-40B4-BE49-F238E27FC236}">
                <a16:creationId xmlns:a16="http://schemas.microsoft.com/office/drawing/2014/main" xmlns="" id="{E86B0B07-BF28-D150-EA0C-FA9A25EEC5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5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00096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C3896A03-3945-419A-B66B-4EE266EDD1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" y="0"/>
            <a:ext cx="12191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-up of a person&amp;#39;s face&#10;&#10;AI-generated content may be incorrect.">
            <a:extLst>
              <a:ext uri="{FF2B5EF4-FFF2-40B4-BE49-F238E27FC236}">
                <a16:creationId xmlns:a16="http://schemas.microsoft.com/office/drawing/2014/main" xmlns="" id="{351F1E00-EA37-102F-8509-EA12476FE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38" y="121893"/>
            <a:ext cx="11801750" cy="659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08597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70DFC902-7D23-471A-B557-B6B6917D7A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16" y="-972"/>
            <a:ext cx="12051231" cy="170695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Moltbot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>
                <a:solidFill>
                  <a:schemeClr val="bg1"/>
                </a:solidFill>
                <a:ea typeface="+mj-lt"/>
                <a:cs typeface="+mj-lt"/>
              </a:rPr>
              <a:t>was the experimental or Research name. </a:t>
            </a:r>
            <a:br>
              <a:rPr lang="en-US" sz="4000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US" sz="4000" dirty="0" err="1">
                <a:solidFill>
                  <a:schemeClr val="bg1"/>
                </a:solidFill>
                <a:ea typeface="+mj-lt"/>
                <a:cs typeface="+mj-lt"/>
              </a:rPr>
              <a:t>Clawdbot</a:t>
            </a:r>
            <a:r>
              <a:rPr lang="en-US" sz="4000" dirty="0">
                <a:solidFill>
                  <a:schemeClr val="bg1"/>
                </a:solidFill>
                <a:ea typeface="+mj-lt"/>
                <a:cs typeface="+mj-lt"/>
              </a:rPr>
              <a:t> showed the power to act and use tools.   </a:t>
            </a:r>
            <a:br>
              <a:rPr lang="en-US" sz="4000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US" sz="4000" dirty="0" err="1">
                <a:solidFill>
                  <a:schemeClr val="bg1"/>
                </a:solidFill>
                <a:ea typeface="+mj-lt"/>
                <a:cs typeface="+mj-lt"/>
              </a:rPr>
              <a:t>OpenClaw</a:t>
            </a:r>
            <a:r>
              <a:rPr lang="en-US" sz="4000" dirty="0">
                <a:solidFill>
                  <a:schemeClr val="bg1"/>
                </a:solidFill>
                <a:ea typeface="+mj-lt"/>
                <a:cs typeface="+mj-lt"/>
              </a:rPr>
              <a:t> is the final open-source AI Agent framework  </a:t>
            </a:r>
            <a:endParaRPr lang="en-US" dirty="0">
              <a:solidFill>
                <a:schemeClr val="bg1"/>
              </a:solidFill>
            </a:endParaRPr>
          </a:p>
          <a:p>
            <a:endParaRPr lang="en-US" sz="4000" kern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55D5633-D557-4DCA-982C-FF36EB7A1C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450D3AD2-FA80-415F-A9CE-54D884561C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3" y="1993226"/>
            <a:ext cx="12189301" cy="48672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342900" algn="l">
              <a:buChar char="•"/>
            </a:pPr>
            <a:endParaRPr lang="en-US" b="1" dirty="0"/>
          </a:p>
        </p:txBody>
      </p:sp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xmlns="" id="{5C368756-57C2-52B8-91D9-662C76FC4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" y="1692087"/>
            <a:ext cx="12191996" cy="516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9857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753252F-4873-4F63-801D-CC719279A7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2C30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0F8CFE-5738-E212-78F8-0A28EFFF2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41" y="2074363"/>
            <a:ext cx="329348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</a:t>
            </a:r>
            <a:r>
              <a:rPr lang="en-US" sz="3200" dirty="0">
                <a:solidFill>
                  <a:srgbClr val="FFFFFF"/>
                </a:solidFill>
              </a:rPr>
              <a:t>Open Claw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?</a:t>
            </a:r>
            <a:r>
              <a:rPr lang="en-US" sz="3200" dirty="0">
                <a:solidFill>
                  <a:srgbClr val="FFFFFF"/>
                </a:solidFill>
              </a:rPr>
              <a:t> </a:t>
            </a:r>
            <a:endParaRPr lang="en-US" sz="3200" kern="1200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5" name="Content Placeholder 4" descr="A screenshot of a video game&#10;&#10;AI-generated content may be incorrect.">
            <a:extLst>
              <a:ext uri="{FF2B5EF4-FFF2-40B4-BE49-F238E27FC236}">
                <a16:creationId xmlns:a16="http://schemas.microsoft.com/office/drawing/2014/main" xmlns="" id="{E716E05C-8CEC-D86C-E2BF-0D278F8B5D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6426" y="111636"/>
            <a:ext cx="8601764" cy="674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4105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8A8EAB8-D2FF-444D-B34B-7D32F106AD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95C48D-9BF2-EC02-F360-564E017C2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96" y="194720"/>
            <a:ext cx="5911410" cy="62930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/>
            <a:r>
              <a:rPr lang="en-GB" sz="4000" b="1" dirty="0">
                <a:solidFill>
                  <a:schemeClr val="bg1"/>
                </a:solidFill>
              </a:rPr>
              <a:t>Creator of Open Claw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EEA38897-7BA3-4408-8083-3235339C4A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C4E846-532F-900B-E183-E426D371D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7160" y="6050498"/>
            <a:ext cx="7866424" cy="53344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2000" dirty="0">
                <a:solidFill>
                  <a:schemeClr val="bg1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https://github.com/kodigitaccount/Moltbot_Clawdbot_Openclaw</a:t>
            </a:r>
            <a:endParaRPr lang="en-GB" sz="2000" dirty="0">
              <a:solidFill>
                <a:schemeClr val="bg1"/>
              </a:solidFill>
              <a:ea typeface="+mn-lt"/>
              <a:cs typeface="+mn-lt"/>
            </a:endParaRPr>
          </a:p>
          <a:p>
            <a:endParaRPr lang="en-GB" sz="2000" dirty="0">
              <a:solidFill>
                <a:schemeClr val="bg1"/>
              </a:solidFill>
              <a:ea typeface="+mn-lt"/>
              <a:cs typeface="+mn-lt"/>
            </a:endParaRPr>
          </a:p>
          <a:p>
            <a:endParaRPr lang="en-GB" sz="2000">
              <a:solidFill>
                <a:schemeClr val="bg1"/>
              </a:solidFill>
              <a:ea typeface="+mn-lt"/>
              <a:cs typeface="+mn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F11AD06B-AB20-4097-8606-5DA00DBACE8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erson wearing glasses and holding up two fingers&#10;&#10;AI-generated content may be incorrect.">
            <a:extLst>
              <a:ext uri="{FF2B5EF4-FFF2-40B4-BE49-F238E27FC236}">
                <a16:creationId xmlns:a16="http://schemas.microsoft.com/office/drawing/2014/main" xmlns="" id="{6A80FEE3-CA68-C6F4-99CB-359723C1A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887" y="1103900"/>
            <a:ext cx="6296023" cy="4650196"/>
          </a:xfrm>
          <a:prstGeom prst="rect">
            <a:avLst/>
          </a:prstGeom>
        </p:spPr>
      </p:pic>
      <p:pic>
        <p:nvPicPr>
          <p:cNvPr id="5" name="Picture 4" descr="A blue background with white text&#10;&#10;AI-generated content may be incorrect.">
            <a:extLst>
              <a:ext uri="{FF2B5EF4-FFF2-40B4-BE49-F238E27FC236}">
                <a16:creationId xmlns:a16="http://schemas.microsoft.com/office/drawing/2014/main" xmlns="" id="{2BF128C3-9DB2-F866-A3F8-8477E78CB6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08" y="-4694"/>
            <a:ext cx="5875545" cy="566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00398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DEE2AD96-B495-4E06-9291-B71706F728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xmlns="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3CF6D67-C5A8-4ADD-9E8E-1E38CA1D31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6909FA0-B515-4681-B7A8-FA281D133B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21C9FE86-FCC3-4A31-AA1C-C882262B7F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7D96243B-ECED-4B71-8E06-AE9A285EAD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A09989E4-EFDC-4A90-A633-E0525FB413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F80D9F-12F8-10FA-0DBD-51941221A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  <a:ea typeface="+mj-lt"/>
                <a:cs typeface="+mj-lt"/>
              </a:rPr>
              <a:t>What Projects Can You Build with Open Claw?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B80F781-D256-E742-EC68-52B1A3F86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5507" y="8959"/>
            <a:ext cx="6618358" cy="6860219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r>
              <a:rPr lang="en-GB" sz="2000" b="1" dirty="0"/>
              <a:t>✅</a:t>
            </a:r>
            <a:r>
              <a:rPr lang="en-GB" sz="2000" b="1" dirty="0">
                <a:solidFill>
                  <a:srgbClr val="FF0000"/>
                </a:solidFill>
              </a:rPr>
              <a:t> Ideal Project Types</a:t>
            </a:r>
          </a:p>
          <a:p>
            <a:r>
              <a:rPr lang="en-GB" sz="2000" b="1" dirty="0">
                <a:ea typeface="+mn-lt"/>
                <a:cs typeface="+mn-lt"/>
              </a:rPr>
              <a:t>Real-time AI Assistants</a:t>
            </a:r>
            <a:br>
              <a:rPr lang="en-GB" sz="2000" b="1" dirty="0">
                <a:ea typeface="+mn-lt"/>
                <a:cs typeface="+mn-lt"/>
              </a:rPr>
            </a:br>
            <a:r>
              <a:rPr lang="en-GB" sz="2000" b="1" dirty="0">
                <a:ea typeface="+mn-lt"/>
                <a:cs typeface="+mn-lt"/>
              </a:rPr>
              <a:t> Telegram / WhatsApp bots, internal helpdesk, dev assistants</a:t>
            </a:r>
            <a:endParaRPr lang="en-GB" sz="2000" b="1" dirty="0"/>
          </a:p>
          <a:p>
            <a:r>
              <a:rPr lang="en-GB" sz="2000" b="1" dirty="0">
                <a:ea typeface="+mn-lt"/>
                <a:cs typeface="+mn-lt"/>
              </a:rPr>
              <a:t>Workflow Automation Agents</a:t>
            </a:r>
            <a:br>
              <a:rPr lang="en-GB" sz="2000" b="1" dirty="0">
                <a:ea typeface="+mn-lt"/>
                <a:cs typeface="+mn-lt"/>
              </a:rPr>
            </a:br>
            <a:r>
              <a:rPr lang="en-GB" sz="2000" b="1" dirty="0">
                <a:ea typeface="+mn-lt"/>
                <a:cs typeface="+mn-lt"/>
              </a:rPr>
              <a:t> Resume screening, invoice processing, email &amp; CRM automation</a:t>
            </a:r>
            <a:endParaRPr lang="en-GB" sz="2000" b="1" dirty="0"/>
          </a:p>
          <a:p>
            <a:r>
              <a:rPr lang="en-GB" sz="2000" b="1" dirty="0">
                <a:ea typeface="+mn-lt"/>
                <a:cs typeface="+mn-lt"/>
              </a:rPr>
              <a:t>DevOps &amp; Engineering Agents</a:t>
            </a:r>
            <a:br>
              <a:rPr lang="en-GB" sz="2000" b="1" dirty="0">
                <a:ea typeface="+mn-lt"/>
                <a:cs typeface="+mn-lt"/>
              </a:rPr>
            </a:br>
            <a:r>
              <a:rPr lang="en-GB" sz="2000" b="1" dirty="0">
                <a:ea typeface="+mn-lt"/>
                <a:cs typeface="+mn-lt"/>
              </a:rPr>
              <a:t> CI/CD helpers, log analysis, cloud cost optimization</a:t>
            </a:r>
            <a:endParaRPr lang="en-GB" sz="2000" b="1" dirty="0"/>
          </a:p>
          <a:p>
            <a:r>
              <a:rPr lang="en-GB" sz="2000" b="1" dirty="0">
                <a:ea typeface="+mn-lt"/>
                <a:cs typeface="+mn-lt"/>
              </a:rPr>
              <a:t>Data &amp; Analytics Agents</a:t>
            </a:r>
            <a:br>
              <a:rPr lang="en-GB" sz="2000" b="1" dirty="0">
                <a:ea typeface="+mn-lt"/>
                <a:cs typeface="+mn-lt"/>
              </a:rPr>
            </a:br>
            <a:r>
              <a:rPr lang="en-GB" sz="2000" b="1" dirty="0">
                <a:ea typeface="+mn-lt"/>
                <a:cs typeface="+mn-lt"/>
              </a:rPr>
              <a:t> Auto-EDA, SQL agents, report generation</a:t>
            </a:r>
            <a:endParaRPr lang="en-GB" sz="2000" b="1" dirty="0"/>
          </a:p>
          <a:p>
            <a:r>
              <a:rPr lang="en-GB" sz="2000" b="1" dirty="0">
                <a:ea typeface="+mn-lt"/>
                <a:cs typeface="+mn-lt"/>
              </a:rPr>
              <a:t>Monitoring &amp; Watchdog Agents</a:t>
            </a:r>
            <a:br>
              <a:rPr lang="en-GB" sz="2000" b="1" dirty="0">
                <a:ea typeface="+mn-lt"/>
                <a:cs typeface="+mn-lt"/>
              </a:rPr>
            </a:br>
            <a:r>
              <a:rPr lang="en-GB" sz="2000" b="1" dirty="0">
                <a:ea typeface="+mn-lt"/>
                <a:cs typeface="+mn-lt"/>
              </a:rPr>
              <a:t> Uptime checks, alerts, price &amp; security monitoring</a:t>
            </a:r>
            <a:endParaRPr lang="en-GB" sz="2000" b="1" dirty="0"/>
          </a:p>
          <a:p>
            <a:r>
              <a:rPr lang="en-GB" sz="2000" b="1" dirty="0">
                <a:ea typeface="+mn-lt"/>
                <a:cs typeface="+mn-lt"/>
              </a:rPr>
              <a:t>Multi-Agent Systems</a:t>
            </a:r>
            <a:br>
              <a:rPr lang="en-GB" sz="2000" b="1" dirty="0">
                <a:ea typeface="+mn-lt"/>
                <a:cs typeface="+mn-lt"/>
              </a:rPr>
            </a:br>
            <a:r>
              <a:rPr lang="en-GB" sz="2000" b="1" dirty="0">
                <a:ea typeface="+mn-lt"/>
                <a:cs typeface="+mn-lt"/>
              </a:rPr>
              <a:t> Planner–executor, researcher–writer pipelines</a:t>
            </a:r>
            <a:endParaRPr lang="en-GB" sz="2000" b="1" dirty="0"/>
          </a:p>
          <a:p>
            <a:r>
              <a:rPr lang="en-GB" sz="2000" b="1" dirty="0">
                <a:ea typeface="+mn-lt"/>
                <a:cs typeface="+mn-lt"/>
              </a:rPr>
              <a:t>Internal Enterprise AI Tools </a:t>
            </a:r>
            <a:r>
              <a:rPr lang="en-GB" sz="2000" b="1" i="1" dirty="0">
                <a:ea typeface="+mn-lt"/>
                <a:cs typeface="+mn-lt"/>
              </a:rPr>
              <a:t>(best practice)</a:t>
            </a:r>
            <a:br>
              <a:rPr lang="en-GB" sz="2000" b="1" i="1" dirty="0">
                <a:ea typeface="+mn-lt"/>
                <a:cs typeface="+mn-lt"/>
              </a:rPr>
            </a:br>
            <a:r>
              <a:rPr lang="en-GB" sz="2000" b="1" i="1" dirty="0">
                <a:ea typeface="+mn-lt"/>
                <a:cs typeface="+mn-lt"/>
              </a:rPr>
              <a:t> HR, finance, policy, knowledge-</a:t>
            </a:r>
            <a:r>
              <a:rPr lang="en-GB" sz="2000" b="1" i="1" err="1">
                <a:ea typeface="+mn-lt"/>
                <a:cs typeface="+mn-lt"/>
              </a:rPr>
              <a:t>base</a:t>
            </a:r>
            <a:r>
              <a:rPr lang="en-GB" sz="2000" b="1" i="1" dirty="0">
                <a:ea typeface="+mn-lt"/>
                <a:cs typeface="+mn-lt"/>
              </a:rPr>
              <a:t> assistants</a:t>
            </a:r>
            <a:endParaRPr lang="en-GB" sz="2000" b="1" dirty="0"/>
          </a:p>
          <a:p>
            <a:r>
              <a:rPr lang="en-GB" sz="2000" b="1" dirty="0">
                <a:solidFill>
                  <a:srgbClr val="FF0000"/>
                </a:solidFill>
              </a:rPr>
              <a:t>❌ Not Ideal For</a:t>
            </a:r>
          </a:p>
          <a:p>
            <a:r>
              <a:rPr lang="en-GB" sz="2000" b="1" dirty="0">
                <a:ea typeface="+mn-lt"/>
                <a:cs typeface="+mn-lt"/>
              </a:rPr>
              <a:t>Ultra-low latency systems • Live audio/video • Unrestricted crawling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xmlns="" val="862267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1585" y="462940"/>
            <a:ext cx="9144000" cy="1066922"/>
          </a:xfrm>
        </p:spPr>
        <p:txBody>
          <a:bodyPr/>
          <a:lstStyle/>
          <a:p>
            <a:r>
              <a:rPr lang="en-GB" b="1" dirty="0" smtClean="0"/>
              <a:t>Agentic AI Workshop </a:t>
            </a:r>
            <a:r>
              <a:rPr lang="en-GB" b="1" dirty="0" smtClean="0">
                <a:sym typeface="Wingdings" pitchFamily="2" charset="2"/>
              </a:rPr>
              <a:t>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8263" y="2751992"/>
            <a:ext cx="11473960" cy="826477"/>
          </a:xfrm>
        </p:spPr>
        <p:txBody>
          <a:bodyPr/>
          <a:lstStyle/>
          <a:p>
            <a:r>
              <a:rPr lang="en-US" b="1" dirty="0" smtClean="0"/>
              <a:t>https://www.youtube.com/playlist?list=PLVlQHNRLflP8Pt3wVlRWRaXZXi79cIwSq</a:t>
            </a:r>
            <a:endParaRPr lang="en-US" b="1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091356" y="4513384"/>
            <a:ext cx="4129452" cy="826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Thank you Team 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46</Words>
  <Application>Microsoft Office PowerPoint</Application>
  <PresentationFormat>Custom</PresentationFormat>
  <Paragraphs>18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Slide 1</vt:lpstr>
      <vt:lpstr>Slide 2</vt:lpstr>
      <vt:lpstr>Moltbot was the experimental or Research name.  Clawdbot showed the power to act and use tools.    OpenClaw is the final open-source AI Agent framework   </vt:lpstr>
      <vt:lpstr>What is Open Claw? </vt:lpstr>
      <vt:lpstr>Creator of Open Claw</vt:lpstr>
      <vt:lpstr>What Projects Can You Build with Open Claw?</vt:lpstr>
      <vt:lpstr>Agentic AI Workshop 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Admin</cp:lastModifiedBy>
  <cp:revision>191</cp:revision>
  <dcterms:created xsi:type="dcterms:W3CDTF">2026-02-07T17:44:16Z</dcterms:created>
  <dcterms:modified xsi:type="dcterms:W3CDTF">2026-02-07T19:56:47Z</dcterms:modified>
</cp:coreProperties>
</file>

<file path=docProps/thumbnail.jpeg>
</file>